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6"/>
    <p:sldId id="257" r:id="rId37"/>
    <p:sldId id="258" r:id="rId38"/>
    <p:sldId id="259" r:id="rId39"/>
    <p:sldId id="260" r:id="rId4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Fira Sans" charset="1" panose="020B0503050000020004"/>
      <p:regular r:id="rId10"/>
    </p:embeddedFont>
    <p:embeddedFont>
      <p:font typeface="Fira Sans Bold" charset="1" panose="020B0803050000020004"/>
      <p:regular r:id="rId11"/>
    </p:embeddedFont>
    <p:embeddedFont>
      <p:font typeface="Fira Sans Italics" charset="1" panose="020B0503050000020004"/>
      <p:regular r:id="rId12"/>
    </p:embeddedFont>
    <p:embeddedFont>
      <p:font typeface="Fira Sans Bold Italics" charset="1" panose="020B0803050000020004"/>
      <p:regular r:id="rId13"/>
    </p:embeddedFont>
    <p:embeddedFont>
      <p:font typeface="Fira Sans Thin" charset="1" panose="020B0303050000020004"/>
      <p:regular r:id="rId14"/>
    </p:embeddedFont>
    <p:embeddedFont>
      <p:font typeface="Fira Sans Thin Italics" charset="1" panose="020B0303050000020004"/>
      <p:regular r:id="rId15"/>
    </p:embeddedFont>
    <p:embeddedFont>
      <p:font typeface="Fira Sans Extra-Light" charset="1" panose="020B0403050000020004"/>
      <p:regular r:id="rId16"/>
    </p:embeddedFont>
    <p:embeddedFont>
      <p:font typeface="Fira Sans Extra-Light Italics" charset="1" panose="020B0403050000020004"/>
      <p:regular r:id="rId17"/>
    </p:embeddedFont>
    <p:embeddedFont>
      <p:font typeface="Fira Sans Light" charset="1" panose="020B0403050000020004"/>
      <p:regular r:id="rId18"/>
    </p:embeddedFont>
    <p:embeddedFont>
      <p:font typeface="Fira Sans Light Italics" charset="1" panose="020B0403050000020004"/>
      <p:regular r:id="rId19"/>
    </p:embeddedFont>
    <p:embeddedFont>
      <p:font typeface="Fira Sans Medium" charset="1" panose="020B0603050000020004"/>
      <p:regular r:id="rId20"/>
    </p:embeddedFont>
    <p:embeddedFont>
      <p:font typeface="Fira Sans Medium Italics" charset="1" panose="020B0603050000020004"/>
      <p:regular r:id="rId21"/>
    </p:embeddedFont>
    <p:embeddedFont>
      <p:font typeface="Fira Sans Semi-Bold" charset="1" panose="020B0603050000020004"/>
      <p:regular r:id="rId22"/>
    </p:embeddedFont>
    <p:embeddedFont>
      <p:font typeface="Fira Sans Semi-Bold Italics" charset="1" panose="020B0703050000020004"/>
      <p:regular r:id="rId23"/>
    </p:embeddedFont>
    <p:embeddedFont>
      <p:font typeface="Fira Sans Ultra-Bold" charset="1" panose="020B0903050000020004"/>
      <p:regular r:id="rId24"/>
    </p:embeddedFont>
    <p:embeddedFont>
      <p:font typeface="Fira Sans Ultra-Bold Italics" charset="1" panose="020B0903050000020004"/>
      <p:regular r:id="rId25"/>
    </p:embeddedFont>
    <p:embeddedFont>
      <p:font typeface="Fira Sans Heavy" charset="1" panose="020B0A03050000020004"/>
      <p:regular r:id="rId26"/>
    </p:embeddedFont>
    <p:embeddedFont>
      <p:font typeface="Fira Sans Heavy Italics" charset="1" panose="020B0A03050000020004"/>
      <p:regular r:id="rId27"/>
    </p:embeddedFont>
    <p:embeddedFont>
      <p:font typeface="Open Sans" charset="1" panose="020B0606030504020204"/>
      <p:regular r:id="rId28"/>
    </p:embeddedFont>
    <p:embeddedFont>
      <p:font typeface="Open Sans Bold" charset="1" panose="020B0806030504020204"/>
      <p:regular r:id="rId29"/>
    </p:embeddedFont>
    <p:embeddedFont>
      <p:font typeface="Open Sans Italics" charset="1" panose="020B0606030504020204"/>
      <p:regular r:id="rId30"/>
    </p:embeddedFont>
    <p:embeddedFont>
      <p:font typeface="Open Sans Bold Italics" charset="1" panose="020B0806030504020204"/>
      <p:regular r:id="rId31"/>
    </p:embeddedFont>
    <p:embeddedFont>
      <p:font typeface="Open Sans Light" charset="1" panose="020B0306030504020204"/>
      <p:regular r:id="rId32"/>
    </p:embeddedFont>
    <p:embeddedFont>
      <p:font typeface="Open Sans Light Italics" charset="1" panose="020B0306030504020204"/>
      <p:regular r:id="rId33"/>
    </p:embeddedFont>
    <p:embeddedFont>
      <p:font typeface="Open Sans Ultra-Bold" charset="1" panose="00000000000000000000"/>
      <p:regular r:id="rId34"/>
    </p:embeddedFont>
    <p:embeddedFont>
      <p:font typeface="Open Sans Ultra-Bold Italics" charset="1" panose="000000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slides/slide1.xml" Type="http://schemas.openxmlformats.org/officeDocument/2006/relationships/slide"/><Relationship Id="rId37" Target="slides/slide2.xml" Type="http://schemas.openxmlformats.org/officeDocument/2006/relationships/slide"/><Relationship Id="rId38" Target="slides/slide3.xml" Type="http://schemas.openxmlformats.org/officeDocument/2006/relationships/slide"/><Relationship Id="rId39" Target="slides/slide4.xml" Type="http://schemas.openxmlformats.org/officeDocument/2006/relationships/slide"/><Relationship Id="rId4" Target="theme/theme1.xml" Type="http://schemas.openxmlformats.org/officeDocument/2006/relationships/theme"/><Relationship Id="rId40" Target="slides/slide5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png>
</file>

<file path=ppt/media/image4.jpeg>
</file>

<file path=ppt/media/image5.png>
</file>

<file path=ppt/media/image6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00" r="-7957" b="-2790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6000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3080052" y="-7723902"/>
            <a:ext cx="11032926" cy="9544289"/>
            <a:chOff x="0" y="0"/>
            <a:chExt cx="6209994" cy="53721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209994" cy="5372100"/>
            </a:xfrm>
            <a:custGeom>
              <a:avLst/>
              <a:gdLst/>
              <a:ahLst/>
              <a:cxnLst/>
              <a:rect r="r" b="b" t="t" l="l"/>
              <a:pathLst>
                <a:path h="5372100" w="6209994">
                  <a:moveTo>
                    <a:pt x="4659324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659324" y="5372100"/>
                  </a:lnTo>
                  <a:lnTo>
                    <a:pt x="6209994" y="2686050"/>
                  </a:lnTo>
                  <a:lnTo>
                    <a:pt x="4659324" y="0"/>
                  </a:lnTo>
                  <a:close/>
                </a:path>
              </a:pathLst>
            </a:custGeom>
            <a:solidFill>
              <a:srgbClr val="202020"/>
            </a:solid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4712937" y="4458912"/>
            <a:ext cx="17580182" cy="13157506"/>
            <a:chOff x="0" y="0"/>
            <a:chExt cx="7177842" cy="53721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177842" cy="5372100"/>
            </a:xfrm>
            <a:custGeom>
              <a:avLst/>
              <a:gdLst/>
              <a:ahLst/>
              <a:cxnLst/>
              <a:rect r="r" b="b" t="t" l="l"/>
              <a:pathLst>
                <a:path h="5372100" w="7177842">
                  <a:moveTo>
                    <a:pt x="5627172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5627172" y="5372100"/>
                  </a:lnTo>
                  <a:lnTo>
                    <a:pt x="7177842" y="2686050"/>
                  </a:lnTo>
                  <a:lnTo>
                    <a:pt x="5627172" y="0"/>
                  </a:lnTo>
                  <a:close/>
                </a:path>
              </a:pathLst>
            </a:custGeom>
            <a:solidFill>
              <a:srgbClr val="202020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7952874" y="5726825"/>
            <a:ext cx="9306426" cy="2803179"/>
            <a:chOff x="0" y="0"/>
            <a:chExt cx="12408569" cy="3737572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9525"/>
              <a:ext cx="12408569" cy="2447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4400"/>
                </a:lnSpc>
              </a:pPr>
              <a:r>
                <a:rPr lang="en-US" sz="12000" spc="359">
                  <a:solidFill>
                    <a:srgbClr val="FFFFFF"/>
                  </a:solidFill>
                  <a:latin typeface="Fira Sans Ultra-Bold"/>
                </a:rPr>
                <a:t>PDCA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2813012"/>
              <a:ext cx="12408569" cy="9245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5880"/>
                </a:lnSpc>
              </a:pPr>
              <a:r>
                <a:rPr lang="en-US" sz="4200" spc="126">
                  <a:solidFill>
                    <a:srgbClr val="FFFFFF"/>
                  </a:solidFill>
                  <a:latin typeface="Fira Sans"/>
                </a:rPr>
                <a:t>Plan, do, check, act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1064627" y="9805670"/>
            <a:ext cx="7223373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Open Sans Bold"/>
              </a:rPr>
              <a:t>Alunos: Júlio H Busarello, Thiago J Klitzke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7008996" y="1787525"/>
            <a:ext cx="12387786" cy="10727265"/>
            <a:chOff x="0" y="0"/>
            <a:chExt cx="4282440" cy="3708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0" t="-36501" r="0" b="-36501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-7008996" y="1787525"/>
            <a:ext cx="12387786" cy="10727265"/>
            <a:chOff x="0" y="0"/>
            <a:chExt cx="4282440" cy="3708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3">
                <a:alphaModFix amt="60000"/>
              </a:blip>
              <a:stretch>
                <a:fillRect l="0" t="-36869" r="0" b="-36869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601803" y="148812"/>
            <a:ext cx="3086100" cy="2700338"/>
            <a:chOff x="0" y="0"/>
            <a:chExt cx="812800" cy="7112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>
                <a:alpha val="45882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27000" y="3175"/>
              <a:ext cx="558800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514350" y="0"/>
            <a:ext cx="3086100" cy="2700338"/>
            <a:chOff x="0" y="0"/>
            <a:chExt cx="812800" cy="7112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24568A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27000" y="3175"/>
              <a:ext cx="558800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75206" y="-5754"/>
            <a:ext cx="3262746" cy="2854903"/>
            <a:chOff x="0" y="0"/>
            <a:chExt cx="812800" cy="7112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>
                <a:alpha val="45882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127000" y="3175"/>
              <a:ext cx="558800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920679" y="0"/>
            <a:ext cx="3086100" cy="2700338"/>
            <a:chOff x="0" y="0"/>
            <a:chExt cx="812800" cy="7112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25A379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27000" y="3175"/>
              <a:ext cx="558800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4552490" y="-5754"/>
            <a:ext cx="3262746" cy="2854903"/>
            <a:chOff x="0" y="0"/>
            <a:chExt cx="812800" cy="7112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>
                <a:alpha val="45882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127000" y="3175"/>
              <a:ext cx="558800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4705465" y="0"/>
            <a:ext cx="3086100" cy="2700338"/>
            <a:chOff x="0" y="0"/>
            <a:chExt cx="812800" cy="7112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FFCC03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127000" y="3175"/>
              <a:ext cx="558800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7303620" y="-5754"/>
            <a:ext cx="3262746" cy="2854903"/>
            <a:chOff x="0" y="0"/>
            <a:chExt cx="812800" cy="7112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0000">
                <a:alpha val="45882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127000" y="3175"/>
              <a:ext cx="558800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7480266" y="0"/>
            <a:ext cx="3086100" cy="2700338"/>
            <a:chOff x="0" y="0"/>
            <a:chExt cx="812800" cy="7112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C4100F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127000" y="3175"/>
              <a:ext cx="558800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-10800000">
            <a:off x="11570745" y="-746538"/>
            <a:ext cx="7083458" cy="1543050"/>
            <a:chOff x="0" y="0"/>
            <a:chExt cx="1865602" cy="4064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865602" cy="406400"/>
            </a:xfrm>
            <a:custGeom>
              <a:avLst/>
              <a:gdLst/>
              <a:ahLst/>
              <a:cxnLst/>
              <a:rect r="r" b="b" t="t" l="l"/>
              <a:pathLst>
                <a:path h="406400" w="1865602">
                  <a:moveTo>
                    <a:pt x="1662402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1662402" y="406400"/>
                  </a:lnTo>
                  <a:lnTo>
                    <a:pt x="1865602" y="203200"/>
                  </a:lnTo>
                  <a:lnTo>
                    <a:pt x="1662402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47625"/>
              <a:ext cx="1751302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7480266" y="3506118"/>
            <a:ext cx="10019786" cy="1422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99"/>
              </a:lnSpc>
            </a:pPr>
            <a:r>
              <a:rPr lang="en-US" sz="9999">
                <a:solidFill>
                  <a:srgbClr val="FFFFFF"/>
                </a:solidFill>
                <a:latin typeface="Fira Sans Semi-Bold"/>
              </a:rPr>
              <a:t>DEFINIÇÃO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7480266" y="5172324"/>
            <a:ext cx="10019786" cy="2941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880"/>
              </a:lnSpc>
            </a:pPr>
            <a:r>
              <a:rPr lang="en-US" sz="4200" spc="21">
                <a:solidFill>
                  <a:srgbClr val="FFFFFF"/>
                </a:solidFill>
                <a:latin typeface="Fira Sans Light"/>
              </a:rPr>
              <a:t>É uma metodologia de gestão que consiste em quatro passos, e que tem como objetivo melhorar os processos e os produtos de forma contínua.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538552" y="365125"/>
            <a:ext cx="980297" cy="1422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99"/>
              </a:lnSpc>
            </a:pPr>
            <a:r>
              <a:rPr lang="en-US" sz="9999">
                <a:solidFill>
                  <a:srgbClr val="FFFFFF"/>
                </a:solidFill>
                <a:latin typeface="Fira Sans Semi-Bold"/>
              </a:rPr>
              <a:t>P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973581" y="365125"/>
            <a:ext cx="980297" cy="1422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99"/>
              </a:lnSpc>
            </a:pPr>
            <a:r>
              <a:rPr lang="en-US" sz="9999">
                <a:solidFill>
                  <a:srgbClr val="FFFFFF"/>
                </a:solidFill>
                <a:latin typeface="Fira Sans Semi-Bold"/>
              </a:rPr>
              <a:t>D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5758367" y="365125"/>
            <a:ext cx="980297" cy="1422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99"/>
              </a:lnSpc>
            </a:pPr>
            <a:r>
              <a:rPr lang="en-US" sz="9999">
                <a:solidFill>
                  <a:srgbClr val="FFFFFF"/>
                </a:solidFill>
                <a:latin typeface="Fira Sans Semi-Bold"/>
              </a:rPr>
              <a:t>C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8544040" y="365125"/>
            <a:ext cx="980297" cy="1422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99"/>
              </a:lnSpc>
            </a:pPr>
            <a:r>
              <a:rPr lang="en-US" sz="9999">
                <a:solidFill>
                  <a:srgbClr val="FFFFFF"/>
                </a:solidFill>
                <a:latin typeface="Fira Sans Semi-Bold"/>
              </a:rPr>
              <a:t>A</a:t>
            </a:r>
          </a:p>
        </p:txBody>
      </p:sp>
      <p:sp>
        <p:nvSpPr>
          <p:cNvPr name="AutoShape 39" id="39"/>
          <p:cNvSpPr/>
          <p:nvPr/>
        </p:nvSpPr>
        <p:spPr>
          <a:xfrm>
            <a:off x="9524397" y="4675805"/>
            <a:ext cx="3886871" cy="0"/>
          </a:xfrm>
          <a:prstGeom prst="line">
            <a:avLst/>
          </a:prstGeom>
          <a:ln cap="flat" w="38100">
            <a:solidFill>
              <a:srgbClr val="FFFFFF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40" id="40"/>
          <p:cNvSpPr/>
          <p:nvPr/>
        </p:nvSpPr>
        <p:spPr>
          <a:xfrm flipV="true">
            <a:off x="13914034" y="4675805"/>
            <a:ext cx="1553064" cy="0"/>
          </a:xfrm>
          <a:prstGeom prst="line">
            <a:avLst/>
          </a:prstGeom>
          <a:ln cap="flat" w="38100">
            <a:solidFill>
              <a:srgbClr val="FFFFFF"/>
            </a:solidFill>
            <a:prstDash val="sysDash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564079" y="-680491"/>
            <a:ext cx="11774707" cy="10196366"/>
            <a:chOff x="0" y="0"/>
            <a:chExt cx="4282440" cy="3708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14865" t="0" r="-14865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564079" y="0"/>
            <a:ext cx="7723921" cy="10287000"/>
            <a:chOff x="0" y="0"/>
            <a:chExt cx="2034284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34284" cy="2709333"/>
            </a:xfrm>
            <a:custGeom>
              <a:avLst/>
              <a:gdLst/>
              <a:ahLst/>
              <a:cxnLst/>
              <a:rect r="r" b="b" t="t" l="l"/>
              <a:pathLst>
                <a:path h="2709333" w="2034284">
                  <a:moveTo>
                    <a:pt x="0" y="0"/>
                  </a:moveTo>
                  <a:lnTo>
                    <a:pt x="2034284" y="0"/>
                  </a:lnTo>
                  <a:lnTo>
                    <a:pt x="203428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6000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2034284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1818692">
            <a:off x="9494030" y="-1183053"/>
            <a:ext cx="2459463" cy="5783890"/>
            <a:chOff x="0" y="0"/>
            <a:chExt cx="647760" cy="152332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47760" cy="1523329"/>
            </a:xfrm>
            <a:custGeom>
              <a:avLst/>
              <a:gdLst/>
              <a:ahLst/>
              <a:cxnLst/>
              <a:rect r="r" b="b" t="t" l="l"/>
              <a:pathLst>
                <a:path h="1523329" w="647760">
                  <a:moveTo>
                    <a:pt x="0" y="0"/>
                  </a:moveTo>
                  <a:lnTo>
                    <a:pt x="647760" y="0"/>
                  </a:lnTo>
                  <a:lnTo>
                    <a:pt x="647760" y="1523329"/>
                  </a:lnTo>
                  <a:lnTo>
                    <a:pt x="0" y="1523329"/>
                  </a:lnTo>
                  <a:close/>
                </a:path>
              </a:pathLst>
            </a:custGeom>
            <a:solidFill>
              <a:srgbClr val="20202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647760" cy="15709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-1828570">
            <a:off x="9942547" y="4252480"/>
            <a:ext cx="2635395" cy="7579267"/>
            <a:chOff x="0" y="0"/>
            <a:chExt cx="694096" cy="199618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94096" cy="1996186"/>
            </a:xfrm>
            <a:custGeom>
              <a:avLst/>
              <a:gdLst/>
              <a:ahLst/>
              <a:cxnLst/>
              <a:rect r="r" b="b" t="t" l="l"/>
              <a:pathLst>
                <a:path h="1996186" w="694096">
                  <a:moveTo>
                    <a:pt x="0" y="0"/>
                  </a:moveTo>
                  <a:lnTo>
                    <a:pt x="694096" y="0"/>
                  </a:lnTo>
                  <a:lnTo>
                    <a:pt x="694096" y="1996186"/>
                  </a:lnTo>
                  <a:lnTo>
                    <a:pt x="0" y="1996186"/>
                  </a:lnTo>
                  <a:close/>
                </a:path>
              </a:pathLst>
            </a:custGeom>
            <a:solidFill>
              <a:srgbClr val="20202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694096" cy="20438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471758" y="9508257"/>
            <a:ext cx="5089082" cy="1010550"/>
            <a:chOff x="0" y="0"/>
            <a:chExt cx="1340334" cy="26615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340334" cy="266153"/>
            </a:xfrm>
            <a:custGeom>
              <a:avLst/>
              <a:gdLst/>
              <a:ahLst/>
              <a:cxnLst/>
              <a:rect r="r" b="b" t="t" l="l"/>
              <a:pathLst>
                <a:path h="266153" w="1340334">
                  <a:moveTo>
                    <a:pt x="0" y="0"/>
                  </a:moveTo>
                  <a:lnTo>
                    <a:pt x="1340334" y="0"/>
                  </a:lnTo>
                  <a:lnTo>
                    <a:pt x="1340334" y="266153"/>
                  </a:lnTo>
                  <a:lnTo>
                    <a:pt x="0" y="266153"/>
                  </a:lnTo>
                  <a:close/>
                </a:path>
              </a:pathLst>
            </a:custGeom>
            <a:solidFill>
              <a:srgbClr val="202020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1340334" cy="3137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-706299" y="9515874"/>
            <a:ext cx="14807477" cy="1542251"/>
            <a:chOff x="0" y="0"/>
            <a:chExt cx="51578656" cy="53721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51578656" cy="5372100"/>
            </a:xfrm>
            <a:custGeom>
              <a:avLst/>
              <a:gdLst/>
              <a:ahLst/>
              <a:cxnLst/>
              <a:rect r="r" b="b" t="t" l="l"/>
              <a:pathLst>
                <a:path h="5372100" w="51578656">
                  <a:moveTo>
                    <a:pt x="50027985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50027985" y="5372100"/>
                  </a:lnTo>
                  <a:lnTo>
                    <a:pt x="51578656" y="2686050"/>
                  </a:lnTo>
                  <a:lnTo>
                    <a:pt x="50027985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336860" y="2462064"/>
            <a:ext cx="9923763" cy="6796236"/>
          </a:xfrm>
          <a:custGeom>
            <a:avLst/>
            <a:gdLst/>
            <a:ahLst/>
            <a:cxnLst/>
            <a:rect r="r" b="b" t="t" l="l"/>
            <a:pathLst>
              <a:path h="6796236" w="9923763">
                <a:moveTo>
                  <a:pt x="0" y="0"/>
                </a:moveTo>
                <a:lnTo>
                  <a:pt x="9923763" y="0"/>
                </a:lnTo>
                <a:lnTo>
                  <a:pt x="9923763" y="6796236"/>
                </a:lnTo>
                <a:lnTo>
                  <a:pt x="0" y="67962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161947" y="159703"/>
            <a:ext cx="6617643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Open Sans Bold"/>
              </a:rPr>
              <a:t>APLICAÇÃO</a:t>
            </a:r>
          </a:p>
        </p:txBody>
      </p:sp>
      <p:sp>
        <p:nvSpPr>
          <p:cNvPr name="AutoShape 20" id="20"/>
          <p:cNvSpPr/>
          <p:nvPr/>
        </p:nvSpPr>
        <p:spPr>
          <a:xfrm flipV="true">
            <a:off x="1161947" y="1726247"/>
            <a:ext cx="6617643" cy="0"/>
          </a:xfrm>
          <a:prstGeom prst="line">
            <a:avLst/>
          </a:prstGeom>
          <a:ln cap="flat" w="38100">
            <a:solidFill>
              <a:srgbClr val="FFFFFF"/>
            </a:solidFill>
            <a:prstDash val="sysDash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3748" r="0" b="-9258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6000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-10800000">
            <a:off x="-5249089" y="3104829"/>
            <a:ext cx="21483158" cy="16323387"/>
            <a:chOff x="0" y="0"/>
            <a:chExt cx="7070204" cy="53721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070204" cy="5372100"/>
            </a:xfrm>
            <a:custGeom>
              <a:avLst/>
              <a:gdLst/>
              <a:ahLst/>
              <a:cxnLst/>
              <a:rect r="r" b="b" t="t" l="l"/>
              <a:pathLst>
                <a:path h="5372100" w="7070204">
                  <a:moveTo>
                    <a:pt x="5519534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5519534" y="5372100"/>
                  </a:lnTo>
                  <a:lnTo>
                    <a:pt x="7070204" y="2686050"/>
                  </a:lnTo>
                  <a:lnTo>
                    <a:pt x="5519534" y="0"/>
                  </a:lnTo>
                  <a:close/>
                </a:path>
              </a:pathLst>
            </a:custGeom>
            <a:solidFill>
              <a:srgbClr val="202020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452133" y="3162231"/>
            <a:ext cx="11009973" cy="119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799"/>
              </a:lnSpc>
              <a:spcBef>
                <a:spcPct val="0"/>
              </a:spcBef>
            </a:pPr>
            <a:r>
              <a:rPr lang="en-US" sz="6999">
                <a:solidFill>
                  <a:srgbClr val="FFFFFF"/>
                </a:solidFill>
                <a:latin typeface="Fira Sans Medium"/>
              </a:rPr>
              <a:t>EXEMPLO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52133" y="4862976"/>
            <a:ext cx="11523971" cy="3166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Open Sans"/>
              </a:rPr>
              <a:t> Quando a sua empresa recebe reclamações de clientes em relação a um atendimento lento de sua equipe de suporte. A partir de então, você deve adotar certas medidas para corrigir os erros que levam a essa lentidão.</a:t>
            </a:r>
          </a:p>
        </p:txBody>
      </p:sp>
      <p:sp>
        <p:nvSpPr>
          <p:cNvPr name="AutoShape 10" id="10"/>
          <p:cNvSpPr/>
          <p:nvPr/>
        </p:nvSpPr>
        <p:spPr>
          <a:xfrm>
            <a:off x="452234" y="4249266"/>
            <a:ext cx="3575275" cy="19050"/>
          </a:xfrm>
          <a:prstGeom prst="line">
            <a:avLst/>
          </a:prstGeom>
          <a:ln cap="flat" w="38100">
            <a:solidFill>
              <a:srgbClr val="FFFFFF"/>
            </a:solidFill>
            <a:prstDash val="sysDash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446563" y="8517602"/>
            <a:ext cx="4117873" cy="3538797"/>
            <a:chOff x="0" y="0"/>
            <a:chExt cx="812800" cy="698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438BD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14300" y="-47625"/>
              <a:ext cx="584200" cy="7461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744950" y="-1543050"/>
            <a:ext cx="3086100" cy="30861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535715" y="277085"/>
                  </a:lnTo>
                  <a:lnTo>
                    <a:pt x="812800" y="406400"/>
                  </a:lnTo>
                  <a:lnTo>
                    <a:pt x="535715" y="535715"/>
                  </a:lnTo>
                  <a:lnTo>
                    <a:pt x="406400" y="812800"/>
                  </a:lnTo>
                  <a:lnTo>
                    <a:pt x="277085" y="535715"/>
                  </a:lnTo>
                  <a:lnTo>
                    <a:pt x="0" y="406400"/>
                  </a:lnTo>
                  <a:lnTo>
                    <a:pt x="277085" y="277085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997965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90500" y="142875"/>
              <a:ext cx="431800" cy="479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1543050" y="-1314450"/>
            <a:ext cx="3086100" cy="308610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73D2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27000" y="79375"/>
              <a:ext cx="558800" cy="606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744950" y="8970298"/>
            <a:ext cx="3086100" cy="308610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58800" y="0"/>
                  </a:moveTo>
                  <a:lnTo>
                    <a:pt x="254000" y="0"/>
                  </a:lnTo>
                  <a:lnTo>
                    <a:pt x="254000" y="254000"/>
                  </a:lnTo>
                  <a:lnTo>
                    <a:pt x="0" y="254000"/>
                  </a:lnTo>
                  <a:lnTo>
                    <a:pt x="0" y="558800"/>
                  </a:lnTo>
                  <a:lnTo>
                    <a:pt x="254000" y="558800"/>
                  </a:lnTo>
                  <a:lnTo>
                    <a:pt x="254000" y="812800"/>
                  </a:lnTo>
                  <a:lnTo>
                    <a:pt x="558800" y="812800"/>
                  </a:lnTo>
                  <a:lnTo>
                    <a:pt x="558800" y="558800"/>
                  </a:lnTo>
                  <a:lnTo>
                    <a:pt x="812800" y="558800"/>
                  </a:lnTo>
                  <a:lnTo>
                    <a:pt x="812800" y="254000"/>
                  </a:lnTo>
                  <a:lnTo>
                    <a:pt x="558800" y="254000"/>
                  </a:lnTo>
                  <a:lnTo>
                    <a:pt x="558800" y="0"/>
                  </a:lnTo>
                  <a:close/>
                </a:path>
              </a:pathLst>
            </a:custGeom>
            <a:solidFill>
              <a:srgbClr val="FFCC0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90500" y="142875"/>
              <a:ext cx="431800" cy="479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0" y="4133850"/>
            <a:ext cx="18288000" cy="2152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500"/>
              </a:lnSpc>
            </a:pPr>
            <a:r>
              <a:rPr lang="en-US" sz="15000">
                <a:solidFill>
                  <a:srgbClr val="C4100F"/>
                </a:solidFill>
                <a:latin typeface="Fira Sans Bold"/>
              </a:rPr>
              <a:t>FIM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0" y="6017785"/>
            <a:ext cx="18288000" cy="45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19"/>
              </a:lnSpc>
            </a:pPr>
            <a:r>
              <a:rPr lang="en-US" sz="3199">
                <a:solidFill>
                  <a:srgbClr val="FFFFFF"/>
                </a:solidFill>
                <a:latin typeface="Fira Sans Bold"/>
              </a:rPr>
              <a:t>Obrigado pela atenção!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DAF7A9xKZ9w</dc:identifier>
  <dcterms:modified xsi:type="dcterms:W3CDTF">2011-08-01T06:04:30Z</dcterms:modified>
  <cp:revision>1</cp:revision>
  <dc:title>PCDA</dc:title>
</cp:coreProperties>
</file>

<file path=docProps/thumbnail.jpeg>
</file>